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9" r:id="rId7"/>
    <p:sldId id="263" r:id="rId8"/>
    <p:sldId id="270" r:id="rId9"/>
    <p:sldId id="260" r:id="rId10"/>
    <p:sldId id="261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6" autoAdjust="0"/>
    <p:restoredTop sz="92527" autoAdjust="0"/>
  </p:normalViewPr>
  <p:slideViewPr>
    <p:cSldViewPr>
      <p:cViewPr>
        <p:scale>
          <a:sx n="70" d="100"/>
          <a:sy n="70" d="100"/>
        </p:scale>
        <p:origin x="-153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54B7-FB88-4ED2-BA18-5EF0846E6A34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8B5C-BBA6-4D39-B2AA-2E6D5CD6EA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4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3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9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9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7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8B5C-BBA6-4D39-B2AA-2E6D5CD6EA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D15D506-AE50-4732-91A0-2547FA48E7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682825-BE01-4B1A-846F-F8DE3C8BF31D}" type="datetimeFigureOut">
              <a:rPr lang="en-US" smtClean="0"/>
              <a:t>4/7/2017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9" y="-304800"/>
            <a:ext cx="7543800" cy="3813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effectLst/>
              </a:rPr>
              <a:t>Non-Aqueous Surface Passivation of Silicon Germanium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7924799" cy="2438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ViAnn Pham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Stacy Heslop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Anthony Muscat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Department of Chemical and Environmental Engineering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Department of Chemistry and Biochemistry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University of Arizona</a:t>
            </a: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NASA Space Grant Symposium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Arizona State University -Tempe, AZ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Saturday, April 22, 2017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5578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19" y="5399781"/>
            <a:ext cx="1375781" cy="11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4000"/>
            <a:ext cx="139832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21" y="18197"/>
            <a:ext cx="7620000" cy="972403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429" y="914400"/>
            <a:ext cx="7620000" cy="2187350"/>
          </a:xfrm>
        </p:spPr>
        <p:txBody>
          <a:bodyPr>
            <a:noAutofit/>
          </a:bodyPr>
          <a:lstStyle/>
          <a:p>
            <a:r>
              <a:rPr lang="en-US" sz="2000" dirty="0"/>
              <a:t>Surfaces treated with sulfur dissolved in benzene </a:t>
            </a:r>
            <a:endParaRPr lang="en-US" sz="2000" dirty="0" smtClean="0"/>
          </a:p>
          <a:p>
            <a:pPr lvl="1"/>
            <a:r>
              <a:rPr lang="en-US" dirty="0" smtClean="0"/>
              <a:t>Carbon and sulfur species present on surface. </a:t>
            </a:r>
          </a:p>
          <a:p>
            <a:r>
              <a:rPr lang="en-US" sz="2000" dirty="0" smtClean="0"/>
              <a:t>Surfaces </a:t>
            </a:r>
            <a:r>
              <a:rPr lang="en-US" sz="2000" dirty="0"/>
              <a:t>with sulfur in benzene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hydrophobic</a:t>
            </a:r>
          </a:p>
          <a:p>
            <a:pPr lvl="1"/>
            <a:r>
              <a:rPr lang="en-US" dirty="0" smtClean="0"/>
              <a:t>Confirms carbon is present on surface</a:t>
            </a:r>
            <a:endParaRPr lang="en-US" dirty="0"/>
          </a:p>
          <a:p>
            <a:r>
              <a:rPr lang="en-US" sz="2000" dirty="0"/>
              <a:t>Surfaces with sulfur in alcohols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hydrophilic</a:t>
            </a:r>
          </a:p>
          <a:p>
            <a:pPr lvl="1"/>
            <a:r>
              <a:rPr lang="en-US" dirty="0" smtClean="0"/>
              <a:t>Confirms oxides </a:t>
            </a:r>
            <a:r>
              <a:rPr lang="en-US" dirty="0"/>
              <a:t>present on </a:t>
            </a:r>
            <a:r>
              <a:rPr lang="en-US" dirty="0" smtClean="0"/>
              <a:t>surface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451734" y="3048000"/>
            <a:ext cx="2977266" cy="906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1734" y="3822714"/>
            <a:ext cx="7620000" cy="218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en-US" sz="2000" dirty="0"/>
              <a:t>Analyze sulfur-treated surfaces using x-ray photoelectron spectroscopy (XPS)</a:t>
            </a:r>
          </a:p>
          <a:p>
            <a:pPr marL="742950" lvl="1" indent="-285750"/>
            <a:r>
              <a:rPr lang="en-US" dirty="0"/>
              <a:t>Determine chemical species on surface. </a:t>
            </a:r>
          </a:p>
          <a:p>
            <a:pPr indent="-342900"/>
            <a:r>
              <a:rPr lang="en-US" sz="2000" dirty="0"/>
              <a:t>Hybrid approach</a:t>
            </a:r>
          </a:p>
          <a:p>
            <a:pPr marL="742950" lvl="1" indent="-285750"/>
            <a:r>
              <a:rPr lang="en-US" dirty="0"/>
              <a:t>Deposit single layer of sulfur on surface with ammonium sulfide to chemically satisfy dangling surface bonds. </a:t>
            </a:r>
          </a:p>
          <a:p>
            <a:pPr marL="742950" lvl="1" indent="-285750"/>
            <a:r>
              <a:rPr lang="en-US" dirty="0"/>
              <a:t>Deposit multilayers of elemental sulfur in organic solvent on top to form diffusion barrier that resists reoxidation. 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109" y="0"/>
            <a:ext cx="76200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109" y="1371600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Muscat Research Group</a:t>
            </a:r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NASA/Arizona Space Grant Consortium</a:t>
            </a:r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Lam Research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11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4000"/>
            <a:ext cx="1398323" cy="1309111"/>
          </a:xfrm>
          <a:prstGeom prst="rect">
            <a:avLst/>
          </a:prstGeom>
        </p:spPr>
      </p:pic>
      <p:pic>
        <p:nvPicPr>
          <p:cNvPr id="8" name="Picture 7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5578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65564"/>
            <a:ext cx="1375781" cy="11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lam 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lam re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lam resear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0" descr="Image result for lam resear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2" descr="Image result for lam resear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4" descr="Image result for lam researc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16" descr="Image result for lam resear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Image result for lam researc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89279"/>
            <a:ext cx="2743200" cy="9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2514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12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334000"/>
            <a:ext cx="1398323" cy="1309111"/>
          </a:xfrm>
          <a:prstGeom prst="rect">
            <a:avLst/>
          </a:prstGeom>
        </p:spPr>
      </p:pic>
      <p:pic>
        <p:nvPicPr>
          <p:cNvPr id="8" name="Picture 7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5578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65564"/>
            <a:ext cx="1375781" cy="11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lam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lam 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lam re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Image result for lam resear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0" descr="Image result for lam resear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2" descr="Image result for lam resear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4" descr="Image result for lam researc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16" descr="Image result for lam research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Image result for lam researc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89279"/>
            <a:ext cx="2743200" cy="9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6746"/>
            <a:ext cx="3649941" cy="4611385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Problem</a:t>
            </a:r>
            <a:r>
              <a:rPr lang="en-US" sz="1800" dirty="0"/>
              <a:t>: SiGe and Ge form unstable oxides that inhibit device </a:t>
            </a:r>
            <a:r>
              <a:rPr lang="en-US" sz="1800" dirty="0" smtClean="0"/>
              <a:t>performance.</a:t>
            </a:r>
            <a:endParaRPr lang="en-US" sz="1800" dirty="0"/>
          </a:p>
          <a:p>
            <a:pPr lvl="1"/>
            <a:r>
              <a:rPr lang="en-US" sz="1800" dirty="0"/>
              <a:t>Need to find effective surface passivation method for SiGe and Ge</a:t>
            </a:r>
          </a:p>
          <a:p>
            <a:pPr lvl="1"/>
            <a:r>
              <a:rPr lang="en-US" sz="1800" dirty="0"/>
              <a:t>Passivation layer = coat of protective material that reduces the amount of chemical reactivity on the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2</a:t>
            </a:r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pic>
        <p:nvPicPr>
          <p:cNvPr id="10" name="Picture 9" descr="Transistor Figure 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803"/>
          <a:stretch/>
        </p:blipFill>
        <p:spPr>
          <a:xfrm>
            <a:off x="4674028" y="4038600"/>
            <a:ext cx="3398893" cy="149584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72359"/>
              </p:ext>
            </p:extLst>
          </p:nvPr>
        </p:nvGraphicFramePr>
        <p:xfrm>
          <a:off x="4850278" y="1752600"/>
          <a:ext cx="29772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429"/>
                <a:gridCol w="1499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Hole Mobility (cm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V/s)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Germanium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03038" y="5501170"/>
            <a:ext cx="305005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effectLst/>
                <a:latin typeface="Calibri Light" pitchFamily="34" charset="0"/>
                <a:cs typeface="Calibri Light" pitchFamily="34" charset="0"/>
              </a:rPr>
              <a:t>https://www.androidcentral.com/sites/androidcentral.com/files/styles/xlarge/public/article_images/2015/01/Transistor.png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90366"/>
              </p:ext>
            </p:extLst>
          </p:nvPr>
        </p:nvGraphicFramePr>
        <p:xfrm>
          <a:off x="4874157" y="3124200"/>
          <a:ext cx="3077629" cy="563880"/>
        </p:xfrm>
        <a:graphic>
          <a:graphicData uri="http://schemas.openxmlformats.org/drawingml/2006/table">
            <a:tbl>
              <a:tblPr/>
              <a:tblGrid>
                <a:gridCol w="3077629"/>
              </a:tblGrid>
              <a:tr h="457200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smtClean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Del </a:t>
                      </a: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Alamo, Jesús A. "Nanometre-scale electronics with III-V compound semiconductors." </a:t>
                      </a:r>
                      <a:r>
                        <a:rPr lang="en-US" sz="900" i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Nature</a:t>
                      </a: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479.7373 (2011): 317-323.</a:t>
                      </a: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10" y="35929"/>
            <a:ext cx="76200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1466"/>
            <a:ext cx="3644235" cy="4756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elemental sulfur as passivation reagent.</a:t>
            </a:r>
          </a:p>
          <a:p>
            <a:pPr lvl="1"/>
            <a:r>
              <a:rPr lang="en-US" dirty="0" smtClean="0"/>
              <a:t>Soluble in non-aqueous solvents</a:t>
            </a:r>
          </a:p>
          <a:p>
            <a:pPr lvl="1"/>
            <a:r>
              <a:rPr lang="en-US" dirty="0" smtClean="0"/>
              <a:t>Forms oligomers (chains) on the surface</a:t>
            </a:r>
          </a:p>
          <a:p>
            <a:pPr lvl="2"/>
            <a:r>
              <a:rPr lang="en-US" sz="1800" dirty="0" smtClean="0"/>
              <a:t>Chains could form </a:t>
            </a:r>
            <a:r>
              <a:rPr lang="en-US" sz="1800" b="1" dirty="0" smtClean="0"/>
              <a:t>multilayers</a:t>
            </a:r>
            <a:r>
              <a:rPr lang="en-US" sz="1800" dirty="0" smtClean="0"/>
              <a:t> which resist reoxidation.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3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58739"/>
              </p:ext>
            </p:extLst>
          </p:nvPr>
        </p:nvGraphicFramePr>
        <p:xfrm>
          <a:off x="5033023" y="1832996"/>
          <a:ext cx="274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Solubility (mM)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 x 10</a:t>
                      </a:r>
                      <a:r>
                        <a:rPr lang="en-US" sz="1800" baseline="30000" dirty="0" smtClean="0"/>
                        <a:t>-5</a:t>
                      </a:r>
                      <a:endParaRPr lang="en-US" sz="18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Benzene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88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0862" y="113537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Solubility of Sulfur in Various Solvents</a:t>
            </a:r>
            <a:endParaRPr lang="en-US" dirty="0"/>
          </a:p>
        </p:txBody>
      </p:sp>
      <p:pic>
        <p:nvPicPr>
          <p:cNvPr id="10" name="Picture 9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9169" y="3557531"/>
            <a:ext cx="275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Jacques Boulegue, </a:t>
            </a:r>
            <a:r>
              <a:rPr lang="fr-FR" sz="900" i="1" dirty="0" smtClean="0"/>
              <a:t>Taylor-France Online. Solubility of Elemental Sulufur in Water at 298 K,</a:t>
            </a:r>
            <a:r>
              <a:rPr lang="fr-FR" sz="900" dirty="0" smtClean="0"/>
              <a:t>, 5(1),  </a:t>
            </a:r>
            <a:r>
              <a:rPr lang="fr-FR" sz="900" dirty="0"/>
              <a:t>(</a:t>
            </a:r>
            <a:r>
              <a:rPr lang="fr-FR" sz="900" dirty="0" smtClean="0"/>
              <a:t>2006)</a:t>
            </a:r>
            <a:endParaRPr lang="en-US" sz="900" dirty="0"/>
          </a:p>
        </p:txBody>
      </p:sp>
      <p:pic>
        <p:nvPicPr>
          <p:cNvPr id="1026" name="Picture 2" descr="Image result for periodic 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7" t="19471" r="6010" b="54239"/>
          <a:stretch/>
        </p:blipFill>
        <p:spPr bwMode="auto">
          <a:xfrm>
            <a:off x="4864289" y="4188748"/>
            <a:ext cx="3196121" cy="19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84" y="21021"/>
            <a:ext cx="76200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Goal: </a:t>
            </a:r>
            <a:r>
              <a:rPr lang="en-US" sz="2000" dirty="0" smtClean="0"/>
              <a:t>Develop </a:t>
            </a:r>
            <a:r>
              <a:rPr lang="en-US" sz="2000" dirty="0"/>
              <a:t>a non-aqueous process </a:t>
            </a:r>
            <a:r>
              <a:rPr lang="en-US" sz="2000" dirty="0" smtClean="0"/>
              <a:t>that deposits a sulfur passivation layer on </a:t>
            </a:r>
            <a:r>
              <a:rPr lang="en-US" sz="2000" dirty="0"/>
              <a:t>SiGe </a:t>
            </a:r>
            <a:r>
              <a:rPr lang="en-US" sz="2000" dirty="0" smtClean="0"/>
              <a:t>75%.</a:t>
            </a:r>
          </a:p>
          <a:p>
            <a:pPr lvl="1"/>
            <a:r>
              <a:rPr lang="en-US" dirty="0" smtClean="0"/>
              <a:t>Passivation layer must protect the </a:t>
            </a:r>
            <a:r>
              <a:rPr lang="en-US" dirty="0"/>
              <a:t>surface </a:t>
            </a:r>
            <a:r>
              <a:rPr lang="en-US" dirty="0" smtClean="0"/>
              <a:t>from reacting with ambient conditions.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8528" y="4091712"/>
            <a:ext cx="4693820" cy="1425705"/>
            <a:chOff x="2819400" y="5268175"/>
            <a:chExt cx="4240224" cy="1141147"/>
          </a:xfrm>
        </p:grpSpPr>
        <p:grpSp>
          <p:nvGrpSpPr>
            <p:cNvPr id="7" name="Group 6"/>
            <p:cNvGrpSpPr/>
            <p:nvPr/>
          </p:nvGrpSpPr>
          <p:grpSpPr>
            <a:xfrm>
              <a:off x="2819400" y="5268175"/>
              <a:ext cx="1735282" cy="724503"/>
              <a:chOff x="4810988" y="5648984"/>
              <a:chExt cx="1735282" cy="72450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10988" y="5947459"/>
                <a:ext cx="1735282" cy="4260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0988" y="5652656"/>
                <a:ext cx="1735282" cy="2948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65703" y="5975807"/>
                <a:ext cx="1205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SiGe 75%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11835" y="5648984"/>
                <a:ext cx="1205345" cy="295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/GeO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35191" y="5271847"/>
              <a:ext cx="2124433" cy="720831"/>
              <a:chOff x="6944097" y="5652656"/>
              <a:chExt cx="2124433" cy="7208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944097" y="5947459"/>
                <a:ext cx="1735282" cy="4260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44097" y="5652656"/>
                <a:ext cx="1735282" cy="28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58493" y="5947459"/>
                <a:ext cx="1205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SiGe 75%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03758" y="5668030"/>
                <a:ext cx="1664772" cy="295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sulfides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174115" y="60399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4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2330" y="5031331"/>
            <a:ext cx="201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Sulfur-passivated surface</a:t>
            </a:r>
            <a:endParaRPr lang="en-US" dirty="0"/>
          </a:p>
        </p:txBody>
      </p:sp>
      <p:pic>
        <p:nvPicPr>
          <p:cNvPr id="23" name="Picture 2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5"/>
          <a:stretch/>
        </p:blipFill>
        <p:spPr>
          <a:xfrm>
            <a:off x="5332562" y="4021354"/>
            <a:ext cx="2383503" cy="1418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48" y="5475731"/>
            <a:ext cx="2663934" cy="2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49" y="0"/>
            <a:ext cx="7620000" cy="11430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9043" y="1203604"/>
            <a:ext cx="2120160" cy="4604265"/>
          </a:xfr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800" b="1" dirty="0" smtClean="0"/>
              <a:t>Cleaning and etching</a:t>
            </a:r>
          </a:p>
          <a:p>
            <a:r>
              <a:rPr lang="en-US" sz="1800" dirty="0" smtClean="0"/>
              <a:t>SC-1 </a:t>
            </a:r>
            <a:r>
              <a:rPr lang="en-US" sz="1800" dirty="0"/>
              <a:t>2 min</a:t>
            </a:r>
          </a:p>
          <a:p>
            <a:pPr lvl="1"/>
            <a:r>
              <a:rPr lang="en-US" sz="1800" dirty="0"/>
              <a:t>1:1:500 NH</a:t>
            </a:r>
            <a:r>
              <a:rPr lang="en-US" sz="1800" baseline="-25000" dirty="0"/>
              <a:t>4</a:t>
            </a:r>
            <a:r>
              <a:rPr lang="en-US" sz="1800" dirty="0"/>
              <a:t>OH:H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:H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r>
              <a:rPr lang="en-US" sz="1800" dirty="0"/>
              <a:t>UPW rinse 1 min, N</a:t>
            </a:r>
            <a:r>
              <a:rPr lang="en-US" sz="1800" baseline="-25000" dirty="0"/>
              <a:t>2</a:t>
            </a:r>
            <a:r>
              <a:rPr lang="en-US" sz="1800" dirty="0"/>
              <a:t> dry </a:t>
            </a:r>
          </a:p>
          <a:p>
            <a:r>
              <a:rPr lang="en-US" sz="1800" dirty="0"/>
              <a:t>HF/HCl Oxide strip 5 min</a:t>
            </a:r>
          </a:p>
          <a:p>
            <a:pPr lvl="1"/>
            <a:r>
              <a:rPr lang="en-US" sz="1800" dirty="0"/>
              <a:t>1:3:300 </a:t>
            </a:r>
            <a:r>
              <a:rPr lang="en-US" sz="1800" dirty="0" smtClean="0"/>
              <a:t>HF:HCl:H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</a:p>
          <a:p>
            <a:pPr lvl="3"/>
            <a:endParaRPr lang="en-US" dirty="0" smtClean="0"/>
          </a:p>
          <a:p>
            <a:pPr marL="1051560" lvl="3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5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096371" y="762000"/>
            <a:ext cx="2759911" cy="191679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800" b="1" dirty="0" smtClean="0"/>
              <a:t>Control</a:t>
            </a:r>
          </a:p>
          <a:p>
            <a:r>
              <a:rPr lang="en-US" sz="1800" dirty="0" smtClean="0"/>
              <a:t>Rinse </a:t>
            </a:r>
            <a:r>
              <a:rPr lang="en-US" sz="1800" dirty="0"/>
              <a:t>30 s in EtOH/benzene, N</a:t>
            </a:r>
            <a:r>
              <a:rPr lang="en-US" sz="1800" baseline="-25000" dirty="0"/>
              <a:t>2</a:t>
            </a:r>
            <a:r>
              <a:rPr lang="en-US" sz="1800" dirty="0"/>
              <a:t> dry</a:t>
            </a:r>
          </a:p>
          <a:p>
            <a:pPr lvl="3"/>
            <a:endParaRPr lang="en-US" sz="1900" dirty="0" smtClean="0"/>
          </a:p>
          <a:p>
            <a:pPr marL="1051560" lvl="3" indent="0">
              <a:buFont typeface="Arial" pitchFamily="34" charset="0"/>
              <a:buNone/>
            </a:pPr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096372" y="2743200"/>
            <a:ext cx="2759910" cy="3886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800" b="1" dirty="0" smtClean="0"/>
              <a:t>Passivation</a:t>
            </a:r>
          </a:p>
          <a:p>
            <a:r>
              <a:rPr lang="en-US" sz="1800" dirty="0" smtClean="0"/>
              <a:t>(NH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S/S </a:t>
            </a:r>
            <a:r>
              <a:rPr lang="en-US" sz="1800" dirty="0"/>
              <a:t>in EtOH/S in benzene passivation 20 min</a:t>
            </a:r>
          </a:p>
          <a:p>
            <a:pPr lvl="1"/>
            <a:r>
              <a:rPr lang="en-US" sz="1800" dirty="0"/>
              <a:t>1:100 (NH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r>
              <a:rPr lang="en-US" sz="1800" baseline="-25000" dirty="0"/>
              <a:t>2</a:t>
            </a:r>
            <a:r>
              <a:rPr lang="en-US" sz="1800" dirty="0"/>
              <a:t>S:H</a:t>
            </a:r>
            <a:r>
              <a:rPr lang="en-US" sz="1800" baseline="-25000" dirty="0"/>
              <a:t>2</a:t>
            </a:r>
            <a:r>
              <a:rPr lang="en-US" sz="1800" dirty="0"/>
              <a:t>O/S in EtOH/S in benzene</a:t>
            </a:r>
          </a:p>
          <a:p>
            <a:r>
              <a:rPr lang="en-US" sz="1800" dirty="0"/>
              <a:t>Rinse 30 s in DIW/EtOH/benzene, N</a:t>
            </a:r>
            <a:r>
              <a:rPr lang="en-US" sz="1800" baseline="-25000" dirty="0"/>
              <a:t>2</a:t>
            </a:r>
            <a:r>
              <a:rPr lang="en-US" sz="1800" dirty="0"/>
              <a:t> dry</a:t>
            </a:r>
          </a:p>
          <a:p>
            <a:pPr lvl="3"/>
            <a:endParaRPr lang="en-US" dirty="0" smtClean="0"/>
          </a:p>
          <a:p>
            <a:pPr marL="1051560" lvl="3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1528191"/>
            <a:ext cx="494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564442" y="1812362"/>
            <a:ext cx="1735282" cy="767012"/>
            <a:chOff x="4810988" y="5606475"/>
            <a:chExt cx="1735282" cy="767012"/>
          </a:xfrm>
        </p:grpSpPr>
        <p:sp>
          <p:nvSpPr>
            <p:cNvPr id="24" name="TextBox 23"/>
            <p:cNvSpPr txBox="1"/>
            <p:nvPr/>
          </p:nvSpPr>
          <p:spPr>
            <a:xfrm>
              <a:off x="5165703" y="5975807"/>
              <a:ext cx="120534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10988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10988" y="5652656"/>
              <a:ext cx="1735282" cy="2948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99707" y="5606475"/>
              <a:ext cx="12053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/GeO</a:t>
              </a:r>
              <a:r>
                <a:rPr lang="en-US" sz="1400" baseline="-25000" dirty="0" smtClean="0"/>
                <a:t>2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46233" y="5196738"/>
            <a:ext cx="1735282" cy="426028"/>
            <a:chOff x="6944097" y="5947459"/>
            <a:chExt cx="1735282" cy="42602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21707" y="5963000"/>
              <a:ext cx="1205345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9001" y="5742065"/>
            <a:ext cx="1906487" cy="720831"/>
            <a:chOff x="6944097" y="5652656"/>
            <a:chExt cx="1906487" cy="720831"/>
          </a:xfrm>
        </p:grpSpPr>
        <p:sp>
          <p:nvSpPr>
            <p:cNvPr id="29" name="Rectangle 28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44097" y="5652656"/>
              <a:ext cx="1735282" cy="2882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58493" y="5947459"/>
              <a:ext cx="12053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95932" y="5652656"/>
              <a:ext cx="18546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Sulfur passivation layer</a:t>
              </a:r>
              <a:endParaRPr lang="en-US" sz="1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19156" y="2153346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SiGe 75%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571999" y="4419600"/>
            <a:ext cx="4948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32904" y="2944921"/>
            <a:ext cx="1735282" cy="767012"/>
            <a:chOff x="132904" y="2944921"/>
            <a:chExt cx="1735282" cy="767012"/>
          </a:xfrm>
        </p:grpSpPr>
        <p:grpSp>
          <p:nvGrpSpPr>
            <p:cNvPr id="42" name="Group 41"/>
            <p:cNvGrpSpPr/>
            <p:nvPr/>
          </p:nvGrpSpPr>
          <p:grpSpPr>
            <a:xfrm>
              <a:off x="132904" y="2944921"/>
              <a:ext cx="1735282" cy="767012"/>
              <a:chOff x="4810988" y="5606475"/>
              <a:chExt cx="1735282" cy="76701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165703" y="5975807"/>
                <a:ext cx="120534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SiGe 75%</a:t>
                </a:r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810988" y="5947459"/>
                <a:ext cx="1735282" cy="42602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810988" y="5652656"/>
                <a:ext cx="1735282" cy="29480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9707" y="5606475"/>
                <a:ext cx="12053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SiO</a:t>
                </a:r>
                <a:r>
                  <a:rPr lang="en-US" sz="1400" baseline="-25000" dirty="0" smtClean="0"/>
                  <a:t>2</a:t>
                </a:r>
                <a:r>
                  <a:rPr lang="en-US" sz="1400" dirty="0" smtClean="0"/>
                  <a:t>/GeO</a:t>
                </a:r>
                <a:r>
                  <a:rPr lang="en-US" sz="1400" baseline="-25000" dirty="0" smtClean="0"/>
                  <a:t>2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02404" y="3321071"/>
              <a:ext cx="1205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1868186" y="3321071"/>
            <a:ext cx="560857" cy="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21" y="18197"/>
            <a:ext cx="7620000" cy="1143000"/>
          </a:xfrm>
        </p:spPr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37338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Spectroscopic ellipsometry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easured overlayer (sulfur and oxides) thickness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6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50144" y="1371600"/>
            <a:ext cx="373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Goniometry</a:t>
            </a:r>
          </a:p>
          <a:p>
            <a:r>
              <a:rPr lang="en-US" dirty="0" smtClean="0"/>
              <a:t>Measured water contact angle</a:t>
            </a:r>
            <a:endParaRPr lang="en-US" dirty="0"/>
          </a:p>
        </p:txBody>
      </p:sp>
      <p:pic>
        <p:nvPicPr>
          <p:cNvPr id="1026" name="Picture 2" descr="Image result for diagram of spectroscopic ellips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10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agram of water contact angle goni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14" y="3398771"/>
            <a:ext cx="3553661" cy="21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2842" y="5752151"/>
            <a:ext cx="158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Leibniz Institute of Polymer Research Dresden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752152"/>
            <a:ext cx="158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Wikimedia Commons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09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-228600"/>
            <a:ext cx="8137161" cy="1600200"/>
          </a:xfrm>
        </p:spPr>
        <p:txBody>
          <a:bodyPr/>
          <a:lstStyle/>
          <a:p>
            <a:r>
              <a:rPr lang="en-US" sz="3600" dirty="0" smtClean="0"/>
              <a:t>Surfaces treated with sulfur in benzene result in 3.6 ± 0.3 nm overlayer thickness.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7</a:t>
            </a:r>
          </a:p>
        </p:txBody>
      </p: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1"/>
          <a:stretch/>
        </p:blipFill>
        <p:spPr>
          <a:xfrm>
            <a:off x="4353973" y="1294886"/>
            <a:ext cx="4019043" cy="3373038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131961" y="4928069"/>
            <a:ext cx="6940960" cy="179079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 smtClean="0"/>
              <a:t>Sulfur in ethanol shows a larger overlayer thickness than 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 and HF/HCl controls, but layer does not resist oxidation. </a:t>
            </a:r>
            <a:endParaRPr lang="en-US" sz="2000" dirty="0"/>
          </a:p>
          <a:p>
            <a:pPr marL="285750" indent="-285750"/>
            <a:r>
              <a:rPr lang="en-US" sz="2000" dirty="0"/>
              <a:t>Benzene processes deposit a mixture of carbon and sulfur species.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"/>
          <a:stretch/>
        </p:blipFill>
        <p:spPr>
          <a:xfrm>
            <a:off x="254429" y="1371600"/>
            <a:ext cx="4099544" cy="329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42258"/>
            <a:ext cx="900238" cy="7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842" y="304800"/>
            <a:ext cx="7933593" cy="1143000"/>
          </a:xfrm>
        </p:spPr>
        <p:txBody>
          <a:bodyPr/>
          <a:lstStyle/>
          <a:p>
            <a:r>
              <a:rPr lang="en-US" sz="3600" dirty="0"/>
              <a:t>Surfaces treated with </a:t>
            </a:r>
            <a:r>
              <a:rPr lang="en-US" sz="3600" dirty="0" smtClean="0"/>
              <a:t>benzene are more hydrophobic than surfaces treated with ethanol.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89815" y="1796285"/>
            <a:ext cx="1693342" cy="1763314"/>
            <a:chOff x="6576442" y="1014384"/>
            <a:chExt cx="1693342" cy="17633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220" y="1014384"/>
              <a:ext cx="1524000" cy="1143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76442" y="2192923"/>
              <a:ext cx="1693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 in benzene: hydrophobic 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2093" y="3853724"/>
            <a:ext cx="1693342" cy="1750956"/>
            <a:chOff x="6555660" y="3408533"/>
            <a:chExt cx="1693342" cy="17509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3"/>
            <a:stretch/>
          </p:blipFill>
          <p:spPr>
            <a:xfrm>
              <a:off x="6620568" y="3408533"/>
              <a:ext cx="1540212" cy="12038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55660" y="4574714"/>
              <a:ext cx="1693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 in EtOH: hydrophilic </a:t>
              </a:r>
              <a:endParaRPr lang="en-US" sz="1600" dirty="0"/>
            </a:p>
          </p:txBody>
        </p:sp>
      </p:grpSp>
      <p:pic>
        <p:nvPicPr>
          <p:cNvPr id="11" name="Picture 1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781800" y="257175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86576" y="2057400"/>
            <a:ext cx="474855" cy="514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6866793" y="2438400"/>
            <a:ext cx="304800" cy="324135"/>
          </a:xfrm>
          <a:prstGeom prst="arc">
            <a:avLst>
              <a:gd name="adj1" fmla="val 16200000"/>
              <a:gd name="adj2" fmla="val 208835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1226" y="2145298"/>
            <a:ext cx="369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Θ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2750"/>
              </p:ext>
            </p:extLst>
          </p:nvPr>
        </p:nvGraphicFramePr>
        <p:xfrm>
          <a:off x="934657" y="2505603"/>
          <a:ext cx="4258531" cy="321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30"/>
                <a:gridCol w="2122701"/>
              </a:tblGrid>
              <a:tr h="6345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Passivation</a:t>
                      </a:r>
                      <a:r>
                        <a:rPr lang="en-US" baseline="0" dirty="0" smtClean="0"/>
                        <a:t> Treatments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Contact Angle (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° )</a:t>
                      </a:r>
                      <a:endParaRPr lang="en-US" dirty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S in</a:t>
                      </a:r>
                      <a:r>
                        <a:rPr lang="en-US" baseline="0" dirty="0" smtClean="0"/>
                        <a:t> benzene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69.3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0.02</a:t>
                      </a:r>
                      <a:endParaRPr lang="en-US" dirty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Benzene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61.8 </a:t>
                      </a:r>
                      <a:r>
                        <a:rPr lang="en-US" sz="1800" dirty="0" smtClean="0"/>
                        <a:t>± 0.07</a:t>
                      </a:r>
                      <a:endParaRPr lang="en-US" dirty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S in EtOH</a:t>
                      </a:r>
                      <a:r>
                        <a:rPr lang="en-US" baseline="0" dirty="0" smtClean="0"/>
                        <a:t> 20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37.1 </a:t>
                      </a:r>
                      <a:r>
                        <a:rPr lang="en-US" sz="1800" dirty="0" smtClean="0"/>
                        <a:t>± 0.06</a:t>
                      </a:r>
                      <a:endParaRPr lang="en-US" dirty="0" smtClean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EtOH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32.3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0.11</a:t>
                      </a:r>
                      <a:endParaRPr lang="en-US" dirty="0" smtClean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(NH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19.1 </a:t>
                      </a:r>
                      <a:r>
                        <a:rPr lang="en-US" sz="1800" dirty="0" smtClean="0"/>
                        <a:t>± 0.06</a:t>
                      </a:r>
                      <a:endParaRPr lang="en-US" dirty="0" smtClean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HCl/HF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± 0.11</a:t>
                      </a:r>
                      <a:endParaRPr lang="en-US" dirty="0" smtClean="0"/>
                    </a:p>
                  </a:txBody>
                  <a:tcPr/>
                </a:tc>
              </a:tr>
              <a:tr h="367626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oxide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72.8 </a:t>
                      </a:r>
                      <a:r>
                        <a:rPr lang="en-US" sz="1800" dirty="0" smtClean="0"/>
                        <a:t>± 0.06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46329" y="2114675"/>
            <a:ext cx="4000001" cy="36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Goniometry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21" y="-30707"/>
            <a:ext cx="76200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035" y="1416626"/>
            <a:ext cx="3733800" cy="4800600"/>
          </a:xfrm>
        </p:spPr>
        <p:txBody>
          <a:bodyPr/>
          <a:lstStyle/>
          <a:p>
            <a:r>
              <a:rPr lang="en-US" dirty="0" smtClean="0"/>
              <a:t>Surfaces treated with sulfur dissolved in alcohols </a:t>
            </a:r>
          </a:p>
          <a:p>
            <a:pPr lvl="1"/>
            <a:r>
              <a:rPr lang="en-US" dirty="0" smtClean="0"/>
              <a:t>Overlayer thickness of 1.4 ± 0.1 nm</a:t>
            </a:r>
          </a:p>
          <a:p>
            <a:pPr lvl="1"/>
            <a:r>
              <a:rPr lang="en-US" dirty="0" smtClean="0"/>
              <a:t>Water contact angle of </a:t>
            </a:r>
            <a:r>
              <a:rPr lang="en-US" dirty="0"/>
              <a:t>37.1 ± </a:t>
            </a:r>
            <a:r>
              <a:rPr lang="en-US" dirty="0" smtClean="0"/>
              <a:t>0.1°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5909" y="56387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9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67198" y="1444592"/>
            <a:ext cx="3805721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Surfaces treated with sulfur dissolved in benzene </a:t>
            </a:r>
          </a:p>
          <a:p>
            <a:pPr lvl="1"/>
            <a:r>
              <a:rPr lang="en-US" dirty="0" smtClean="0"/>
              <a:t>Overlayer thickness of </a:t>
            </a:r>
            <a:r>
              <a:rPr lang="en-US" dirty="0"/>
              <a:t>3.6 ± 0.3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Water contact angle of  69.3 ± 0.02°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0867" y="4509474"/>
            <a:ext cx="1854652" cy="720831"/>
            <a:chOff x="6944097" y="5652656"/>
            <a:chExt cx="1854652" cy="720831"/>
          </a:xfrm>
        </p:grpSpPr>
        <p:sp>
          <p:nvSpPr>
            <p:cNvPr id="12" name="Rectangle 11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44097" y="5652656"/>
              <a:ext cx="1735282" cy="288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58493" y="5947459"/>
              <a:ext cx="12053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3977" y="5652656"/>
              <a:ext cx="16647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/GeO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/sulfides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15590" y="4490383"/>
            <a:ext cx="1854652" cy="720831"/>
            <a:chOff x="6944097" y="5652656"/>
            <a:chExt cx="1854652" cy="720831"/>
          </a:xfrm>
        </p:grpSpPr>
        <p:sp>
          <p:nvSpPr>
            <p:cNvPr id="17" name="Rectangle 16"/>
            <p:cNvSpPr/>
            <p:nvPr/>
          </p:nvSpPr>
          <p:spPr>
            <a:xfrm>
              <a:off x="6944097" y="5947459"/>
              <a:ext cx="1735282" cy="42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44097" y="5652656"/>
              <a:ext cx="1735282" cy="2882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8493" y="5947459"/>
              <a:ext cx="120534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SiGe 75%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3977" y="5652656"/>
              <a:ext cx="16647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carbon/sulfides</a:t>
              </a:r>
              <a:endParaRPr lang="en-US" sz="1400" dirty="0"/>
            </a:p>
          </p:txBody>
        </p:sp>
      </p:grpSp>
      <p:pic>
        <p:nvPicPr>
          <p:cNvPr id="21" name="Picture 20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6217226"/>
            <a:ext cx="433279" cy="5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9" y="6146713"/>
            <a:ext cx="681365" cy="6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1449</TotalTime>
  <Words>631</Words>
  <Application>Microsoft Office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Non-Aqueous Surface Passivation of Silicon Germanium  </vt:lpstr>
      <vt:lpstr>Motivation</vt:lpstr>
      <vt:lpstr>Background</vt:lpstr>
      <vt:lpstr>Objectives</vt:lpstr>
      <vt:lpstr>Procedure</vt:lpstr>
      <vt:lpstr>Characterization</vt:lpstr>
      <vt:lpstr>Surfaces treated with sulfur in benzene result in 3.6 ± 0.3 nm overlayer thickness.</vt:lpstr>
      <vt:lpstr>Surfaces treated with benzene are more hydrophobic than surfaces treated with ethanol.</vt:lpstr>
      <vt:lpstr>Results</vt:lpstr>
      <vt:lpstr>Conclusions</vt:lpstr>
      <vt:lpstr>Acknowledgements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Non-Aqueous Surface Passivation of Silicon Germanium</dc:title>
  <dc:creator>ViAnn</dc:creator>
  <cp:lastModifiedBy>ViAnn</cp:lastModifiedBy>
  <cp:revision>105</cp:revision>
  <dcterms:created xsi:type="dcterms:W3CDTF">2017-03-26T22:30:34Z</dcterms:created>
  <dcterms:modified xsi:type="dcterms:W3CDTF">2017-04-08T03:06:00Z</dcterms:modified>
</cp:coreProperties>
</file>